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6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39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1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E8303-4A4C-1740-8314-BEA634C6B516}" type="datetimeFigureOut">
              <a:rPr lang="en-US" smtClean="0"/>
              <a:t>11/3/16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272FD-278F-D54A-80F1-131AEDF6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39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1791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51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822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511751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7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9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22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7335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482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79753898-A6EB-1F48-A844-5BF258FD53A9}" type="datetimeFigureOut">
              <a:rPr lang="en-US" smtClean="0"/>
              <a:t>11/3/16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08B9E1E-CFD2-CF43-9FBB-545DB858D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932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youtube.com/watch?v=EEIt5pag4Z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 smtClean="0"/>
              <a:t>Template Analysis</a:t>
            </a:r>
            <a:endParaRPr lang="en-US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DIRK LINDEBAUM</a:t>
            </a:r>
          </a:p>
          <a:p>
            <a:r>
              <a:rPr lang="en-US" dirty="0" smtClean="0"/>
              <a:t>BST214: Qualitative Research Methods</a:t>
            </a:r>
          </a:p>
          <a:p>
            <a:r>
              <a:rPr lang="en-US" dirty="0" smtClean="0"/>
              <a:t>Week </a:t>
            </a:r>
            <a:r>
              <a:rPr lang="en-US" dirty="0" smtClean="0"/>
              <a:t>7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irklindebaum.EU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10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3" y="602902"/>
            <a:ext cx="9348821" cy="9356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Further considerations (</a:t>
            </a:r>
            <a:r>
              <a:rPr lang="en-US" sz="2800" b="1" dirty="0" err="1" smtClean="0"/>
              <a:t>i</a:t>
            </a:r>
            <a:r>
              <a:rPr lang="en-US" sz="2800" b="1" dirty="0" smtClean="0"/>
              <a:t>)</a:t>
            </a:r>
            <a:endParaRPr lang="en-US" b="1" dirty="0"/>
          </a:p>
          <a:p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Possible to have more than one template per study (e.g., of several focus groups provide distinctively y different perception of a phenomenon under investigation).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Unlikely to have reached the final template after ONLY ONE substantial revision to the initial template - &gt; be prepared for 3-4 in-depths readings of ALL transcripts before </a:t>
            </a:r>
            <a:r>
              <a:rPr lang="en-US" sz="2000" dirty="0" err="1" smtClean="0"/>
              <a:t>finalising</a:t>
            </a:r>
            <a:r>
              <a:rPr lang="en-US" sz="2000" dirty="0" smtClean="0"/>
              <a:t> the template. 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While there is no fixed rule about how many hierarchical codes to use, 3-5 levels is typical. -&gt; to few levels= superficial analysis, too many=obscure overview </a:t>
            </a:r>
            <a:r>
              <a:rPr lang="en-US" sz="2000" smtClean="0"/>
              <a:t>of data</a:t>
            </a: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Templates don’t have to be produced in linear fashion (see example on next page)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2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597" y="532477"/>
            <a:ext cx="9982570" cy="57618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40027" y="-2190631"/>
            <a:ext cx="9348821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80361" y="6400800"/>
            <a:ext cx="1049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 of ‘interconnectedness of themes’ from a study on EI in construction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9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3" y="602902"/>
            <a:ext cx="9348821" cy="10218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 brief exercise (based on Lindebaum &amp; </a:t>
            </a:r>
            <a:r>
              <a:rPr lang="en-US" sz="2800" b="1" dirty="0" err="1" smtClean="0"/>
              <a:t>Fielden</a:t>
            </a:r>
            <a:r>
              <a:rPr lang="en-US" sz="2800" b="1" dirty="0" smtClean="0"/>
              <a:t>, 2011)</a:t>
            </a:r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000" b="1" dirty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Purpose </a:t>
            </a:r>
            <a:r>
              <a:rPr lang="en-US" sz="2000" dirty="0"/>
              <a:t>of this </a:t>
            </a:r>
            <a:r>
              <a:rPr lang="en-US" sz="2000" dirty="0" smtClean="0"/>
              <a:t>article:  to </a:t>
            </a:r>
            <a:r>
              <a:rPr lang="en-US" sz="2000" dirty="0"/>
              <a:t>examine the contextual circumstances wherein negative emotions can yield positive organizational outcomes. </a:t>
            </a:r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Study interested </a:t>
            </a:r>
            <a:r>
              <a:rPr lang="en-US" sz="2000" dirty="0"/>
              <a:t>in the lived experiences of </a:t>
            </a:r>
            <a:r>
              <a:rPr lang="en-US" sz="2000" dirty="0" smtClean="0"/>
              <a:t>project managers in </a:t>
            </a:r>
            <a:r>
              <a:rPr lang="en-US" sz="2000" dirty="0"/>
              <a:t>terms of how they enact anger to attain </a:t>
            </a:r>
            <a:r>
              <a:rPr lang="en-US" sz="2000" dirty="0" smtClean="0"/>
              <a:t>favorable </a:t>
            </a:r>
            <a:r>
              <a:rPr lang="en-US" sz="2000" dirty="0"/>
              <a:t>results. </a:t>
            </a: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b="1" dirty="0"/>
              <a:t> </a:t>
            </a:r>
            <a:r>
              <a:rPr lang="en-US" sz="2000" b="1" dirty="0" smtClean="0"/>
              <a:t>Your </a:t>
            </a:r>
            <a:r>
              <a:rPr lang="en-US" sz="2000" b="1" dirty="0"/>
              <a:t>task:</a:t>
            </a:r>
          </a:p>
          <a:p>
            <a:pPr marL="342900" indent="-342900">
              <a:buFont typeface="Wingdings" charset="2"/>
              <a:buChar char="Ø"/>
            </a:pPr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endParaRPr lang="en-US" sz="2000" b="1" dirty="0"/>
          </a:p>
          <a:p>
            <a:pPr marL="342900" indent="-342900">
              <a:buFont typeface="Wingdings" charset="2"/>
              <a:buChar char="Ø"/>
            </a:pPr>
            <a:r>
              <a:rPr lang="en-US" sz="2000" b="1" dirty="0" smtClean="0"/>
              <a:t>Read the interview excerpt to </a:t>
            </a:r>
            <a:r>
              <a:rPr lang="en-US" sz="2000" b="1" u="sng" dirty="0" smtClean="0"/>
              <a:t>develop an initial template </a:t>
            </a:r>
            <a:r>
              <a:rPr lang="en-US" sz="2000" b="1" dirty="0" smtClean="0"/>
              <a:t>in a group of 4-5 people. (For </a:t>
            </a:r>
            <a:r>
              <a:rPr lang="en-US" sz="2000" b="1" dirty="0" smtClean="0"/>
              <a:t>15 </a:t>
            </a:r>
            <a:r>
              <a:rPr lang="en-US" sz="2000" b="1" dirty="0" smtClean="0"/>
              <a:t>minutes – 5 min for reading, and </a:t>
            </a:r>
            <a:r>
              <a:rPr lang="en-US" sz="2000" b="1" dirty="0" smtClean="0"/>
              <a:t>10 </a:t>
            </a:r>
            <a:r>
              <a:rPr lang="en-US" sz="2000" b="1" dirty="0" smtClean="0"/>
              <a:t>for discussion). </a:t>
            </a:r>
          </a:p>
          <a:p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25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22862" y="-265949"/>
            <a:ext cx="13965482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Tha</a:t>
            </a:r>
            <a:endParaRPr lang="en-US" sz="2800" b="1" dirty="0"/>
          </a:p>
          <a:p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  <p:pic>
        <p:nvPicPr>
          <p:cNvPr id="1026" name="Picture 2" descr="mage result for maze qualitative d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1612" y="-2000028"/>
            <a:ext cx="13335223" cy="1000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3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3" y="602902"/>
            <a:ext cx="9348821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Suggestions for the future</a:t>
            </a:r>
          </a:p>
          <a:p>
            <a:endParaRPr lang="en-US" sz="2000" b="1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Don’t expect to master qualitative </a:t>
            </a:r>
            <a:r>
              <a:rPr lang="en-US" sz="2000" dirty="0" smtClean="0"/>
              <a:t>analysis straight away – be patient with yourself and persevere to get it ‘right’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Learn and seek help from colleagues who have experience in it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Find your Devil’s advocate to talk through your interpretations of data. </a:t>
            </a:r>
          </a:p>
        </p:txBody>
      </p:sp>
    </p:spTree>
    <p:extLst>
      <p:ext uri="{BB962C8B-B14F-4D97-AF65-F5344CB8AC3E}">
        <p14:creationId xmlns:p14="http://schemas.microsoft.com/office/powerpoint/2010/main" val="82437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39332" y="150725"/>
            <a:ext cx="9455499" cy="750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NOTE:</a:t>
            </a:r>
          </a:p>
          <a:p>
            <a:endParaRPr lang="en-US" dirty="0"/>
          </a:p>
          <a:p>
            <a:r>
              <a:rPr lang="en-US" sz="1400" dirty="0" smtClean="0"/>
              <a:t>Unless stated otherwise, all subsequent information are adopted from:</a:t>
            </a:r>
          </a:p>
          <a:p>
            <a:endParaRPr lang="en-US" sz="1400" dirty="0"/>
          </a:p>
          <a:p>
            <a:r>
              <a:rPr lang="en-US" sz="1400" dirty="0"/>
              <a:t>King, N. 2004. Using Templates in the Thematic Analysis of Text. In C. </a:t>
            </a:r>
            <a:r>
              <a:rPr lang="en-US" sz="1400" dirty="0" err="1"/>
              <a:t>Cassell</a:t>
            </a:r>
            <a:r>
              <a:rPr lang="en-US" sz="1400" dirty="0"/>
              <a:t>, &amp; G. Symon (Eds.), </a:t>
            </a:r>
            <a:r>
              <a:rPr lang="en-US" sz="1400" b="1" i="1" dirty="0"/>
              <a:t>Essential Guide to Qualitative Methods in Organizational Research</a:t>
            </a:r>
            <a:r>
              <a:rPr lang="en-US" sz="1400" dirty="0"/>
              <a:t>. </a:t>
            </a:r>
            <a:r>
              <a:rPr lang="en-US" sz="1400" dirty="0" err="1"/>
              <a:t>Lodon</a:t>
            </a:r>
            <a:r>
              <a:rPr lang="en-US" sz="1400" dirty="0"/>
              <a:t>: Sage</a:t>
            </a:r>
            <a:r>
              <a:rPr lang="en-US" sz="1400" dirty="0" smtClean="0"/>
              <a:t>.</a:t>
            </a:r>
          </a:p>
          <a:p>
            <a:endParaRPr lang="en-US" sz="1400" dirty="0"/>
          </a:p>
          <a:p>
            <a:r>
              <a:rPr lang="en-US" sz="1400" dirty="0" smtClean="0"/>
              <a:t>Or Nigel King’s dedicated website on Template Analysis (TA):</a:t>
            </a:r>
          </a:p>
          <a:p>
            <a:endParaRPr lang="en-US" sz="1400" dirty="0"/>
          </a:p>
          <a:p>
            <a:r>
              <a:rPr lang="en-US" sz="1400" dirty="0" smtClean="0"/>
              <a:t>http</a:t>
            </a:r>
            <a:r>
              <a:rPr lang="en-US" sz="1400" dirty="0"/>
              <a:t>://</a:t>
            </a:r>
            <a:r>
              <a:rPr lang="en-US" sz="1400" dirty="0" err="1"/>
              <a:t>www.hud.ac.uk</a:t>
            </a:r>
            <a:r>
              <a:rPr lang="en-US" sz="1400" dirty="0"/>
              <a:t>/</a:t>
            </a:r>
            <a:r>
              <a:rPr lang="en-US" sz="1400" dirty="0" err="1"/>
              <a:t>hhs</a:t>
            </a:r>
            <a:r>
              <a:rPr lang="en-US" sz="1400" dirty="0"/>
              <a:t>/research/template-analysis</a:t>
            </a:r>
            <a:r>
              <a:rPr lang="en-US" sz="1400" dirty="0" smtClean="0"/>
              <a:t>/</a:t>
            </a:r>
          </a:p>
          <a:p>
            <a:endParaRPr lang="en-US" sz="1400" dirty="0"/>
          </a:p>
          <a:p>
            <a:r>
              <a:rPr lang="en-US" sz="1400" dirty="0" smtClean="0"/>
              <a:t>You can also watch him on </a:t>
            </a:r>
            <a:r>
              <a:rPr lang="en-US" sz="1400" dirty="0" err="1" smtClean="0"/>
              <a:t>youtube</a:t>
            </a:r>
            <a:r>
              <a:rPr lang="en-US" sz="1400" dirty="0" smtClean="0"/>
              <a:t>, where he introduces viewers to TA (over 10 sessions)</a:t>
            </a:r>
          </a:p>
          <a:p>
            <a:endParaRPr lang="en-US" sz="1400" dirty="0"/>
          </a:p>
          <a:p>
            <a:r>
              <a:rPr lang="en-US" sz="1400" dirty="0">
                <a:hlinkClick r:id="rId2"/>
              </a:rPr>
              <a:t>https://</a:t>
            </a:r>
            <a:r>
              <a:rPr lang="en-US" sz="1400" dirty="0" smtClean="0">
                <a:hlinkClick r:id="rId2"/>
              </a:rPr>
              <a:t>www.youtube.com/watch?v=EEIt5pag4Z8</a:t>
            </a:r>
            <a:r>
              <a:rPr lang="en-US" sz="1400" dirty="0" smtClean="0"/>
              <a:t>    (I hope you enjoy the music!)</a:t>
            </a:r>
          </a:p>
          <a:p>
            <a:endParaRPr lang="en-US" sz="1400" dirty="0"/>
          </a:p>
          <a:p>
            <a:r>
              <a:rPr lang="en-US" sz="1400" dirty="0" smtClean="0"/>
              <a:t>Prior studies using TA are:</a:t>
            </a:r>
            <a:endParaRPr lang="en-US" sz="1400" dirty="0"/>
          </a:p>
          <a:p>
            <a:r>
              <a:rPr lang="en-US" sz="1400" dirty="0"/>
              <a:t>Lindebaum, D., &amp; </a:t>
            </a:r>
            <a:r>
              <a:rPr lang="en-US" sz="1400" dirty="0" err="1"/>
              <a:t>Fielden</a:t>
            </a:r>
            <a:r>
              <a:rPr lang="en-US" sz="1400" dirty="0"/>
              <a:t>, S. 2011. 'It's good to be angry': Enacting anger in construction project management to achieve perceived leader effectiveness. </a:t>
            </a:r>
            <a:r>
              <a:rPr lang="en-US" sz="1400" b="1" i="1" dirty="0"/>
              <a:t>Human Relations</a:t>
            </a:r>
            <a:r>
              <a:rPr lang="en-US" sz="1400" dirty="0"/>
              <a:t>, 64(3): 437-458.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dirty="0"/>
              <a:t>King, N., Carroll, C., Newton, P., &amp; Dornan, T. 2002. "You Can't Cure It so You Have to Endure It": The experience of adaptation to Diabetic Renal Disease. </a:t>
            </a:r>
            <a:r>
              <a:rPr lang="en-US" sz="1400" b="1" i="1" dirty="0"/>
              <a:t>Qualitative Health Research</a:t>
            </a:r>
            <a:r>
              <a:rPr lang="en-US" sz="1400" dirty="0"/>
              <a:t>, 12(3): 329-346.</a:t>
            </a:r>
          </a:p>
          <a:p>
            <a:endParaRPr lang="en-US" sz="1400" dirty="0" smtClean="0"/>
          </a:p>
          <a:p>
            <a:r>
              <a:rPr lang="en-US" sz="1400" dirty="0"/>
              <a:t>Brooks, J., </a:t>
            </a:r>
            <a:r>
              <a:rPr lang="en-US" sz="1400" dirty="0" err="1"/>
              <a:t>McCluskey</a:t>
            </a:r>
            <a:r>
              <a:rPr lang="en-US" sz="1400" dirty="0"/>
              <a:t>, S., Turley, E., &amp; King, N. 2015. The Utility of Template Analysis in Qualitative Psychology Research. </a:t>
            </a:r>
            <a:r>
              <a:rPr lang="en-US" sz="1400" b="1" i="1" dirty="0"/>
              <a:t>Qualitative Research in Psychology</a:t>
            </a:r>
            <a:r>
              <a:rPr lang="en-US" sz="1400" dirty="0"/>
              <a:t>, 12(2): 202-222</a:t>
            </a:r>
            <a:r>
              <a:rPr lang="en-US" sz="1400" dirty="0" smtClean="0"/>
              <a:t>.</a:t>
            </a:r>
          </a:p>
          <a:p>
            <a:endParaRPr lang="en-US" sz="1400" dirty="0"/>
          </a:p>
          <a:p>
            <a:r>
              <a:rPr lang="en-US" sz="1400" dirty="0" smtClean="0"/>
              <a:t>Other sources used:</a:t>
            </a:r>
          </a:p>
          <a:p>
            <a:r>
              <a:rPr lang="en-US" sz="1400" dirty="0"/>
              <a:t>Guba, E. G., &amp; Lincoln, Y. S. 1994. Competing paradigms in qualitative research. In N. K. Denzin, &amp; Y. S. Lincoln (Eds.), </a:t>
            </a:r>
            <a:r>
              <a:rPr lang="en-US" sz="1400" b="1" i="1" dirty="0"/>
              <a:t>Handbook of qualitative research</a:t>
            </a:r>
            <a:r>
              <a:rPr lang="en-US" sz="1400" dirty="0"/>
              <a:t>: 105-117. Thousand Oaks: Sage</a:t>
            </a:r>
            <a:r>
              <a:rPr lang="en-US" sz="1400" dirty="0" smtClean="0"/>
              <a:t>.</a:t>
            </a:r>
          </a:p>
          <a:p>
            <a:r>
              <a:rPr lang="en-US" sz="1400" dirty="0"/>
              <a:t>Sandberg, J. 2000. Understanding human competence at work: An interpretative approach. </a:t>
            </a:r>
            <a:r>
              <a:rPr lang="en-US" sz="1400" b="1" i="1" dirty="0"/>
              <a:t>Academy of Management Journal</a:t>
            </a:r>
            <a:r>
              <a:rPr lang="en-US" sz="1400" dirty="0"/>
              <a:t>, 43(1): 9-25.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8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4" y="602902"/>
            <a:ext cx="902342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What is Template Analysis (TA)?</a:t>
            </a:r>
          </a:p>
          <a:p>
            <a:endParaRPr lang="en-US" b="1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000" dirty="0" smtClean="0"/>
              <a:t>TA is </a:t>
            </a:r>
            <a:r>
              <a:rPr lang="en-US" sz="2000" dirty="0"/>
              <a:t>a particular way of thematically </a:t>
            </a:r>
            <a:r>
              <a:rPr lang="en-US" sz="2000" dirty="0" err="1"/>
              <a:t>analysing</a:t>
            </a:r>
            <a:r>
              <a:rPr lang="en-US" sz="2000" dirty="0"/>
              <a:t> qualitative </a:t>
            </a:r>
            <a:r>
              <a:rPr lang="en-US" sz="2000" dirty="0" smtClean="0"/>
              <a:t>data (e.g., interview </a:t>
            </a:r>
            <a:r>
              <a:rPr lang="en-US" sz="2000" dirty="0"/>
              <a:t>transcripts, </a:t>
            </a:r>
            <a:r>
              <a:rPr lang="en-US" sz="2000" dirty="0" smtClean="0"/>
              <a:t>diary </a:t>
            </a:r>
            <a:r>
              <a:rPr lang="en-US" sz="2000" dirty="0"/>
              <a:t>entries, text from electronic interviews or open-ended question responses on a written </a:t>
            </a:r>
            <a:r>
              <a:rPr lang="en-US" sz="2000" dirty="0" smtClean="0"/>
              <a:t>questionnaire)- &gt; it’s not a single method, but indicates several techniques to thematically </a:t>
            </a:r>
            <a:r>
              <a:rPr lang="en-US" sz="2000" dirty="0" err="1" smtClean="0"/>
              <a:t>organise</a:t>
            </a:r>
            <a:r>
              <a:rPr lang="en-US" sz="2000" dirty="0" smtClean="0"/>
              <a:t> &amp; </a:t>
            </a:r>
            <a:r>
              <a:rPr lang="en-US" sz="2000" dirty="0" err="1" smtClean="0"/>
              <a:t>analyse</a:t>
            </a:r>
            <a:r>
              <a:rPr lang="en-US" sz="2000" dirty="0" smtClean="0"/>
              <a:t> data. </a:t>
            </a:r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000" dirty="0" smtClean="0"/>
              <a:t>TA </a:t>
            </a:r>
            <a:r>
              <a:rPr lang="en-US" sz="2000" dirty="0" smtClean="0"/>
              <a:t>involves developing a </a:t>
            </a:r>
            <a:r>
              <a:rPr lang="en-US" sz="2000" dirty="0"/>
              <a:t>coding ‘template</a:t>
            </a:r>
            <a:r>
              <a:rPr lang="en-US" sz="2000" dirty="0" smtClean="0"/>
              <a:t>’, which </a:t>
            </a:r>
            <a:r>
              <a:rPr lang="en-US" sz="2000" dirty="0" err="1" smtClean="0"/>
              <a:t>summarises</a:t>
            </a:r>
            <a:r>
              <a:rPr lang="en-US" sz="2000" dirty="0" smtClean="0"/>
              <a:t> </a:t>
            </a:r>
            <a:r>
              <a:rPr lang="en-US" sz="2000" dirty="0"/>
              <a:t>themes identified by the researcher(s) as </a:t>
            </a:r>
            <a:r>
              <a:rPr lang="en-US" sz="2000" dirty="0" smtClean="0"/>
              <a:t>relevant to aim or research questions of a study &amp; </a:t>
            </a:r>
            <a:r>
              <a:rPr lang="en-US" sz="2000" dirty="0" err="1" smtClean="0"/>
              <a:t>organises</a:t>
            </a:r>
            <a:r>
              <a:rPr lang="en-US" sz="2000" dirty="0" smtClean="0"/>
              <a:t> </a:t>
            </a:r>
            <a:r>
              <a:rPr lang="en-US" sz="2000" dirty="0"/>
              <a:t>them in a meaningful and useful manner. </a:t>
            </a: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000" dirty="0" smtClean="0"/>
              <a:t>TA </a:t>
            </a:r>
            <a:r>
              <a:rPr lang="en-US" sz="2000" dirty="0" err="1" smtClean="0"/>
              <a:t>emphasises</a:t>
            </a:r>
            <a:r>
              <a:rPr lang="en-US" sz="2000" dirty="0" smtClean="0"/>
              <a:t> hierarchical coding, using </a:t>
            </a:r>
            <a:r>
              <a:rPr lang="en-US" sz="2000" dirty="0"/>
              <a:t>broad themes such as </a:t>
            </a:r>
            <a:r>
              <a:rPr lang="en-US" sz="2000" dirty="0" smtClean="0"/>
              <a:t>‘</a:t>
            </a:r>
            <a:r>
              <a:rPr lang="en-US" sz="2000" b="1" dirty="0" smtClean="0"/>
              <a:t>Types of hot beverages</a:t>
            </a:r>
            <a:r>
              <a:rPr lang="en-US" sz="2000" dirty="0" smtClean="0"/>
              <a:t>’, encompassing </a:t>
            </a:r>
            <a:r>
              <a:rPr lang="en-US" sz="2000" dirty="0"/>
              <a:t>successively narrower, more specific ones including </a:t>
            </a:r>
            <a:r>
              <a:rPr lang="en-US" sz="2000" dirty="0" smtClean="0"/>
              <a:t>‘Coffee’, ‘Tea’ or ‘Hot chocolate’</a:t>
            </a:r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8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plate Analysis: Mindmap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2263" y="713983"/>
            <a:ext cx="8179496" cy="5185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352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4" y="602902"/>
            <a:ext cx="9649446" cy="901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Philosophical position and relation to other methods (</a:t>
            </a:r>
            <a:r>
              <a:rPr lang="en-US" sz="2800" b="1" dirty="0" err="1" smtClean="0"/>
              <a:t>i</a:t>
            </a:r>
            <a:r>
              <a:rPr lang="en-US" sz="2800" b="1" dirty="0" smtClean="0"/>
              <a:t>)</a:t>
            </a:r>
          </a:p>
          <a:p>
            <a:endParaRPr lang="en-US" b="1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TA  </a:t>
            </a:r>
            <a:r>
              <a:rPr lang="en-US" sz="2000" dirty="0"/>
              <a:t>can be employed in </a:t>
            </a:r>
            <a:r>
              <a:rPr lang="en-US" sz="2000" dirty="0" smtClean="0"/>
              <a:t>realist </a:t>
            </a:r>
            <a:r>
              <a:rPr lang="en-US" sz="2000" dirty="0"/>
              <a:t>qualitative </a:t>
            </a:r>
            <a:r>
              <a:rPr lang="en-US" sz="2000" dirty="0" smtClean="0"/>
              <a:t>work accepting </a:t>
            </a:r>
            <a:r>
              <a:rPr lang="en-US" sz="2000" dirty="0"/>
              <a:t>much of the conventional positivistic position </a:t>
            </a:r>
            <a:r>
              <a:rPr lang="en-US" sz="2000" dirty="0" smtClean="0"/>
              <a:t>of mainstream </a:t>
            </a:r>
            <a:r>
              <a:rPr lang="en-US" sz="2000" dirty="0"/>
              <a:t>quantitative social </a:t>
            </a:r>
            <a:r>
              <a:rPr lang="en-US" sz="2000" dirty="0" smtClean="0"/>
              <a:t>science (i.e., research concerned with ‘discovering</a:t>
            </a:r>
            <a:r>
              <a:rPr lang="en-US" sz="2000" dirty="0"/>
              <a:t>’ underlying causes of human </a:t>
            </a:r>
            <a:r>
              <a:rPr lang="en-US" sz="2000" dirty="0" smtClean="0"/>
              <a:t>action &amp; which </a:t>
            </a:r>
            <a:r>
              <a:rPr lang="en-US" sz="2000" dirty="0"/>
              <a:t>seeks to achieve </a:t>
            </a:r>
            <a:r>
              <a:rPr lang="en-US" sz="2000" dirty="0" smtClean="0"/>
              <a:t>researcher objectivity/demonstrate </a:t>
            </a:r>
            <a:r>
              <a:rPr lang="en-US" sz="2000" dirty="0"/>
              <a:t>coding </a:t>
            </a:r>
            <a:r>
              <a:rPr lang="en-US" sz="2000" dirty="0" smtClean="0"/>
              <a:t>reliability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TA can also be </a:t>
            </a:r>
            <a:r>
              <a:rPr lang="en-US" sz="2000" dirty="0"/>
              <a:t>used within </a:t>
            </a:r>
            <a:r>
              <a:rPr lang="en-US" sz="2000" dirty="0" smtClean="0"/>
              <a:t>a </a:t>
            </a:r>
            <a:r>
              <a:rPr lang="en-US" sz="2000" dirty="0"/>
              <a:t>‘contextual constructivist’ </a:t>
            </a:r>
            <a:r>
              <a:rPr lang="en-US" sz="2000" dirty="0" smtClean="0"/>
              <a:t>position (e.g., there </a:t>
            </a:r>
            <a:r>
              <a:rPr lang="en-US" sz="2000" dirty="0"/>
              <a:t>are always </a:t>
            </a:r>
            <a:r>
              <a:rPr lang="en-US" sz="2000" dirty="0" smtClean="0"/>
              <a:t>multiple interpretations about any </a:t>
            </a:r>
            <a:r>
              <a:rPr lang="en-US" sz="2000" dirty="0"/>
              <a:t>phenomenon, </a:t>
            </a:r>
            <a:r>
              <a:rPr lang="en-US" sz="2000" dirty="0" smtClean="0"/>
              <a:t>depending on the </a:t>
            </a:r>
            <a:r>
              <a:rPr lang="en-US" sz="2000" dirty="0"/>
              <a:t>position of </a:t>
            </a:r>
            <a:r>
              <a:rPr lang="en-US" sz="2000" dirty="0" smtClean="0"/>
              <a:t>the researcher/context </a:t>
            </a:r>
            <a:r>
              <a:rPr lang="en-US" sz="2000" dirty="0"/>
              <a:t>of the research</a:t>
            </a:r>
            <a:r>
              <a:rPr lang="en-US" sz="2000" dirty="0" smtClean="0"/>
              <a:t>.-&gt; </a:t>
            </a:r>
            <a:r>
              <a:rPr lang="en-US" sz="2000" dirty="0"/>
              <a:t>coding reliability </a:t>
            </a:r>
            <a:r>
              <a:rPr lang="en-US" sz="2000" dirty="0" smtClean="0"/>
              <a:t>is irrelevant, as </a:t>
            </a:r>
            <a:r>
              <a:rPr lang="en-US" sz="2000" dirty="0"/>
              <a:t>reflexivity </a:t>
            </a:r>
            <a:r>
              <a:rPr lang="en-US" sz="2000" dirty="0" smtClean="0"/>
              <a:t>of </a:t>
            </a:r>
            <a:r>
              <a:rPr lang="en-US" sz="2000" dirty="0"/>
              <a:t>researcher</a:t>
            </a:r>
            <a:r>
              <a:rPr lang="en-US" sz="2000" dirty="0" smtClean="0"/>
              <a:t>, approaching topic from differing perspectives &amp; </a:t>
            </a:r>
            <a:r>
              <a:rPr lang="en-US" sz="2000" dirty="0"/>
              <a:t>richness of the description produced, are </a:t>
            </a:r>
            <a:r>
              <a:rPr lang="en-US" sz="2000" dirty="0" smtClean="0"/>
              <a:t>key requirements</a:t>
            </a:r>
            <a:r>
              <a:rPr lang="en-US" sz="2000" dirty="0"/>
              <a:t>.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Phenomenological</a:t>
            </a:r>
            <a:r>
              <a:rPr lang="en-US" sz="2000" dirty="0"/>
              <a:t>, interactionist and some narrative approaches fall within this category</a:t>
            </a:r>
            <a:r>
              <a:rPr lang="en-US" sz="2000" dirty="0" smtClean="0"/>
              <a:t>.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Having a clear understanding of how philosophical thinking relates to methodological choice is NOT an artifact of intellectual vanity! (Guba &amp; Lincoln 1994)</a:t>
            </a: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136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4" y="602902"/>
            <a:ext cx="9649446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Philosophical position and relation to other methods (ii)</a:t>
            </a:r>
          </a:p>
          <a:p>
            <a:endParaRPr lang="en-US" b="1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TA </a:t>
            </a:r>
            <a:r>
              <a:rPr lang="en-US" sz="2000" b="1" i="1" dirty="0" smtClean="0"/>
              <a:t>may not </a:t>
            </a:r>
            <a:r>
              <a:rPr lang="en-US" sz="2000" dirty="0" smtClean="0"/>
              <a:t>work for projects where researchers combine qualitative &amp; </a:t>
            </a:r>
            <a:r>
              <a:rPr lang="en-US" sz="2000" dirty="0"/>
              <a:t>quantitative analyses, </a:t>
            </a:r>
            <a:r>
              <a:rPr lang="en-US" sz="2000" dirty="0" smtClean="0"/>
              <a:t>as it could produce coded segments </a:t>
            </a:r>
            <a:r>
              <a:rPr lang="en-US" sz="2000" dirty="0"/>
              <a:t>which could simply be treated as units of analysis for content </a:t>
            </a:r>
            <a:r>
              <a:rPr lang="en-US" sz="2000" dirty="0" smtClean="0"/>
              <a:t>analysis. -&gt; problematic, </a:t>
            </a:r>
            <a:r>
              <a:rPr lang="en-US" sz="2000" dirty="0"/>
              <a:t>because of </a:t>
            </a:r>
            <a:r>
              <a:rPr lang="en-US" sz="2000" dirty="0" smtClean="0"/>
              <a:t>emphasis on flexible &amp; pragmatic </a:t>
            </a:r>
            <a:r>
              <a:rPr lang="en-US" sz="2000" dirty="0"/>
              <a:t>use of </a:t>
            </a:r>
            <a:r>
              <a:rPr lang="en-US" sz="2000" dirty="0" smtClean="0"/>
              <a:t>coding.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/>
              <a:t>T</a:t>
            </a:r>
            <a:r>
              <a:rPr lang="en-US" sz="2000" dirty="0" smtClean="0"/>
              <a:t>he </a:t>
            </a:r>
            <a:r>
              <a:rPr lang="en-US" sz="2000" dirty="0"/>
              <a:t>assumption that the frequency of a code in </a:t>
            </a:r>
            <a:r>
              <a:rPr lang="en-US" sz="2000" dirty="0" smtClean="0"/>
              <a:t>a particular </a:t>
            </a:r>
            <a:r>
              <a:rPr lang="en-US" sz="2000" dirty="0"/>
              <a:t>text corresponds to its salience simply cannot be made. </a:t>
            </a: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TA also</a:t>
            </a:r>
            <a:r>
              <a:rPr lang="en-US" sz="2000" dirty="0"/>
              <a:t> </a:t>
            </a:r>
            <a:r>
              <a:rPr lang="en-US" sz="2000" dirty="0" smtClean="0"/>
              <a:t>inappropriate </a:t>
            </a:r>
            <a:r>
              <a:rPr lang="en-US" sz="2000" dirty="0"/>
              <a:t>for methodologies taking a radical relativist position, such as discourse </a:t>
            </a:r>
            <a:r>
              <a:rPr lang="en-US" sz="2000" dirty="0" smtClean="0"/>
              <a:t>analysis: (a) discursive </a:t>
            </a:r>
            <a:r>
              <a:rPr lang="en-US" sz="2000" dirty="0"/>
              <a:t>approaches require a much more finely grained </a:t>
            </a:r>
            <a:r>
              <a:rPr lang="en-US" sz="2000" dirty="0" smtClean="0"/>
              <a:t>analysis than TA provides; (b) attaching </a:t>
            </a:r>
            <a:r>
              <a:rPr lang="en-US" sz="2000" dirty="0"/>
              <a:t>of codes to segments of text would be seen by </a:t>
            </a:r>
            <a:r>
              <a:rPr lang="en-US" sz="2000" dirty="0" smtClean="0"/>
              <a:t>a discourse </a:t>
            </a:r>
            <a:r>
              <a:rPr lang="en-US" sz="2000" dirty="0"/>
              <a:t>analyst as limiting the possibilities for fully exploring the diversities of meaning </a:t>
            </a:r>
            <a:r>
              <a:rPr lang="en-US" sz="2000" dirty="0" smtClean="0"/>
              <a:t>– and </a:t>
            </a:r>
            <a:r>
              <a:rPr lang="en-US" sz="2000" dirty="0"/>
              <a:t>especially the ambiguities – in the way that language is used to construct reality</a:t>
            </a:r>
            <a:r>
              <a:rPr lang="en-US" sz="2000" dirty="0" smtClean="0"/>
              <a:t>.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 smtClean="0"/>
              <a:t>TA more flexible than grounded theory (see chapter for more details), is allows for greater focus on within &amp; across case analysis (compared to IPA). </a:t>
            </a:r>
            <a:endParaRPr lang="en-US" sz="2800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143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12286" y="252174"/>
            <a:ext cx="9023420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Underlying approach (</a:t>
            </a:r>
            <a:r>
              <a:rPr lang="en-US" sz="2800" b="1" dirty="0" err="1" smtClean="0"/>
              <a:t>i</a:t>
            </a:r>
            <a:r>
              <a:rPr lang="en-US" sz="2800" b="1" dirty="0" smtClean="0"/>
              <a:t>)</a:t>
            </a:r>
          </a:p>
          <a:p>
            <a:endParaRPr lang="en-US" b="1" dirty="0" smtClean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Define </a:t>
            </a:r>
            <a:r>
              <a:rPr lang="en-US" sz="2000" i="1" dirty="0"/>
              <a:t>a priori</a:t>
            </a:r>
            <a:r>
              <a:rPr lang="en-US" sz="2000" dirty="0"/>
              <a:t> </a:t>
            </a:r>
            <a:r>
              <a:rPr lang="en-US" sz="2000" dirty="0" smtClean="0"/>
              <a:t> themes if </a:t>
            </a:r>
            <a:r>
              <a:rPr lang="en-US" sz="2000" dirty="0"/>
              <a:t>this is appropriate to your methodology </a:t>
            </a:r>
            <a:r>
              <a:rPr lang="en-US" sz="2000" dirty="0" smtClean="0"/>
              <a:t>(look at aim, RQ or interview guide for inspiration).</a:t>
            </a:r>
          </a:p>
          <a:p>
            <a:pPr marL="342900" lvl="0" indent="-342900">
              <a:buFont typeface="Wingdings" charset="2"/>
              <a:buChar char="Ø"/>
            </a:pPr>
            <a:endParaRPr lang="en-US" sz="2000" dirty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Transcribe your interviews </a:t>
            </a:r>
            <a:r>
              <a:rPr lang="en-US" sz="2000" dirty="0"/>
              <a:t>and read through them to thoroughly </a:t>
            </a:r>
            <a:r>
              <a:rPr lang="en-US" sz="2000" dirty="0" err="1"/>
              <a:t>familiarise</a:t>
            </a:r>
            <a:r>
              <a:rPr lang="en-US" sz="2000" dirty="0"/>
              <a:t> </a:t>
            </a:r>
            <a:r>
              <a:rPr lang="en-US" sz="2000" dirty="0" smtClean="0"/>
              <a:t>yourself (I suggest 2x</a:t>
            </a:r>
            <a:r>
              <a:rPr lang="en-US" sz="2000" dirty="0" smtClean="0"/>
              <a:t>). </a:t>
            </a:r>
            <a:r>
              <a:rPr lang="en-US" sz="2000" b="1" dirty="0" smtClean="0"/>
              <a:t>BUT-&gt; how may interviews do I need?</a:t>
            </a:r>
            <a:endParaRPr lang="en-US" sz="2000" b="1" dirty="0" smtClean="0"/>
          </a:p>
          <a:p>
            <a:pPr marL="342900" lvl="0" indent="-342900">
              <a:buFont typeface="Wingdings" charset="2"/>
              <a:buChar char="Ø"/>
            </a:pPr>
            <a:endParaRPr lang="en-US" sz="2000" dirty="0" smtClean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Carry </a:t>
            </a:r>
            <a:r>
              <a:rPr lang="en-US" sz="2000" dirty="0"/>
              <a:t>out initial coding of </a:t>
            </a:r>
            <a:r>
              <a:rPr lang="en-US" sz="2000" dirty="0" smtClean="0"/>
              <a:t>data</a:t>
            </a:r>
            <a:r>
              <a:rPr lang="en-US" sz="2000" dirty="0"/>
              <a:t>. </a:t>
            </a:r>
            <a:r>
              <a:rPr lang="en-US" sz="2000" dirty="0" smtClean="0"/>
              <a:t>Identify </a:t>
            </a:r>
            <a:r>
              <a:rPr lang="en-US" sz="2000" dirty="0"/>
              <a:t>parts of your transcripts that are relevant to your </a:t>
            </a:r>
            <a:r>
              <a:rPr lang="en-US" sz="2000" dirty="0" smtClean="0"/>
              <a:t>RQs. </a:t>
            </a:r>
            <a:r>
              <a:rPr lang="en-US" sz="2000" dirty="0"/>
              <a:t>If they </a:t>
            </a:r>
            <a:r>
              <a:rPr lang="en-US" sz="2000" dirty="0" smtClean="0"/>
              <a:t>speak to </a:t>
            </a:r>
            <a:r>
              <a:rPr lang="en-US" sz="2000" dirty="0"/>
              <a:t>one of your </a:t>
            </a:r>
            <a:r>
              <a:rPr lang="en-US" sz="2000" i="1" dirty="0"/>
              <a:t>a </a:t>
            </a:r>
            <a:r>
              <a:rPr lang="en-US" sz="2000" i="1" dirty="0" smtClean="0"/>
              <a:t>priori </a:t>
            </a:r>
            <a:r>
              <a:rPr lang="en-US" sz="2000" dirty="0" smtClean="0"/>
              <a:t>themes, ‘attach</a:t>
            </a:r>
            <a:r>
              <a:rPr lang="en-US" sz="2000" dirty="0"/>
              <a:t>’ the code to the identified section. If there is no relevant theme, modify an existing theme or devise a new one</a:t>
            </a:r>
            <a:r>
              <a:rPr lang="en-US" sz="2000" dirty="0" smtClean="0"/>
              <a:t>.</a:t>
            </a:r>
          </a:p>
          <a:p>
            <a:pPr marL="342900" lvl="0" indent="-342900">
              <a:buFont typeface="Wingdings" charset="2"/>
              <a:buChar char="Ø"/>
            </a:pPr>
            <a:endParaRPr lang="en-US" sz="2000" dirty="0" smtClean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Producing the initial template (either after having reviewed all transcripts, or after a</a:t>
            </a:r>
            <a:r>
              <a:rPr lang="en-US" sz="2000" dirty="0"/>
              <a:t> sub-set of transcripts has been </a:t>
            </a:r>
            <a:r>
              <a:rPr lang="en-US" sz="2000" dirty="0" smtClean="0"/>
              <a:t>coded). </a:t>
            </a:r>
            <a:r>
              <a:rPr lang="en-US" sz="2000" dirty="0"/>
              <a:t>Group the themes </a:t>
            </a:r>
            <a:r>
              <a:rPr lang="en-US" sz="2000" dirty="0" smtClean="0"/>
              <a:t>identified</a:t>
            </a:r>
            <a:r>
              <a:rPr lang="en-US" sz="2000" dirty="0"/>
              <a:t> </a:t>
            </a:r>
            <a:r>
              <a:rPr lang="en-US" sz="2000" dirty="0" smtClean="0"/>
              <a:t>into </a:t>
            </a:r>
            <a:r>
              <a:rPr lang="en-US" sz="2000" dirty="0"/>
              <a:t>a smaller number of higher-order codes </a:t>
            </a:r>
            <a:r>
              <a:rPr lang="en-US" sz="2000" dirty="0" smtClean="0"/>
              <a:t>(i.e., broader </a:t>
            </a:r>
            <a:r>
              <a:rPr lang="en-US" sz="2000" dirty="0"/>
              <a:t>themes in </a:t>
            </a:r>
            <a:r>
              <a:rPr lang="en-US" sz="2000" dirty="0" smtClean="0"/>
              <a:t>the data). Mind the number of coding levels!</a:t>
            </a:r>
          </a:p>
          <a:p>
            <a:pPr marL="342900" lvl="0" indent="-342900">
              <a:buFont typeface="Wingdings" charset="2"/>
              <a:buChar char="Ø"/>
            </a:pPr>
            <a:endParaRPr lang="en-US" sz="2000" dirty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Develop template</a:t>
            </a:r>
            <a:r>
              <a:rPr lang="en-US" sz="2000" dirty="0"/>
              <a:t> </a:t>
            </a:r>
            <a:r>
              <a:rPr lang="en-US" sz="2000" dirty="0" smtClean="0"/>
              <a:t>by </a:t>
            </a:r>
            <a:r>
              <a:rPr lang="en-US" sz="2000" dirty="0"/>
              <a:t>applying it </a:t>
            </a:r>
            <a:r>
              <a:rPr lang="en-US" sz="2000" dirty="0" smtClean="0"/>
              <a:t>to </a:t>
            </a:r>
            <a:r>
              <a:rPr lang="en-US" sz="2000" dirty="0"/>
              <a:t>full data set. </a:t>
            </a:r>
            <a:r>
              <a:rPr lang="en-US" sz="2000" dirty="0" smtClean="0"/>
              <a:t>If a </a:t>
            </a:r>
            <a:r>
              <a:rPr lang="en-US" sz="2000" dirty="0"/>
              <a:t>relevant piece of text does not fit </a:t>
            </a:r>
            <a:r>
              <a:rPr lang="en-US" sz="2000" dirty="0" smtClean="0"/>
              <a:t>in </a:t>
            </a:r>
            <a:r>
              <a:rPr lang="en-US" sz="2000" dirty="0"/>
              <a:t>an existing theme, a change to the template may be needed.</a:t>
            </a:r>
            <a:br>
              <a:rPr lang="en-US" sz="2000" dirty="0"/>
            </a:br>
            <a:r>
              <a:rPr lang="en-US" sz="2000" dirty="0"/>
              <a:t> </a:t>
            </a:r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13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49864" y="602902"/>
            <a:ext cx="9023420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Underlying approach (</a:t>
            </a:r>
            <a:r>
              <a:rPr lang="en-US" sz="2800" b="1" dirty="0" err="1" smtClean="0"/>
              <a:t>i</a:t>
            </a:r>
            <a:r>
              <a:rPr lang="en-US" sz="2800" b="1" dirty="0" smtClean="0"/>
              <a:t>)</a:t>
            </a:r>
            <a:endParaRPr lang="en-US" b="1" dirty="0"/>
          </a:p>
          <a:p>
            <a:endParaRPr lang="en-US" sz="2000" b="1" dirty="0" smtClean="0"/>
          </a:p>
          <a:p>
            <a:pPr marL="342900" indent="-342900">
              <a:buFont typeface="Wingdings" charset="2"/>
              <a:buChar char="Ø"/>
            </a:pPr>
            <a:r>
              <a:rPr lang="en-US" sz="2000" dirty="0"/>
              <a:t>Use your ‘final’ template to help </a:t>
            </a:r>
            <a:r>
              <a:rPr lang="en-US" sz="2000" dirty="0" smtClean="0"/>
              <a:t>you interpret and write up the results </a:t>
            </a:r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lvl="0" indent="-342900">
              <a:buFont typeface="Wingdings" charset="2"/>
              <a:buChar char="Ø"/>
            </a:pPr>
            <a:r>
              <a:rPr lang="en-US" sz="2000" dirty="0" smtClean="0"/>
              <a:t>During the coding stages, </a:t>
            </a:r>
            <a:r>
              <a:rPr lang="en-US" sz="2000" dirty="0"/>
              <a:t>you should carry out some kind </a:t>
            </a:r>
            <a:r>
              <a:rPr lang="en-US" sz="2000" dirty="0" smtClean="0"/>
              <a:t>of quality </a:t>
            </a:r>
            <a:r>
              <a:rPr lang="en-US" sz="2000" dirty="0"/>
              <a:t>/</a:t>
            </a:r>
            <a:r>
              <a:rPr lang="en-US" sz="2000" dirty="0" smtClean="0"/>
              <a:t> reflexivity  check </a:t>
            </a:r>
            <a:r>
              <a:rPr lang="en-US" sz="2000" dirty="0"/>
              <a:t>to ensure that your analysis is not being systematically distorted by your own preconceptions and assumptions</a:t>
            </a:r>
            <a:r>
              <a:rPr lang="en-US" sz="2000" dirty="0" smtClean="0"/>
              <a:t>. For an excellent example of how this can be done, see Sandberg (2000). </a:t>
            </a:r>
            <a:endParaRPr lang="en-US" sz="2000" dirty="0"/>
          </a:p>
          <a:p>
            <a:pPr marL="342900" indent="-342900">
              <a:buFont typeface="Wingdings" charset="2"/>
              <a:buChar char="Ø"/>
            </a:pPr>
            <a:endParaRPr lang="en-US" sz="2000" dirty="0" smtClean="0"/>
          </a:p>
          <a:p>
            <a:pPr marL="342900" indent="-342900">
              <a:buFont typeface="Wingdings" charset="2"/>
              <a:buChar char="Ø"/>
            </a:pPr>
            <a:endParaRPr lang="en-US" sz="2000" dirty="0"/>
          </a:p>
          <a:p>
            <a:pPr marL="285750" indent="-285750">
              <a:buFont typeface="Wingdings" charset="2"/>
              <a:buChar char="Ø"/>
            </a:pPr>
            <a:endParaRPr lang="en-US" sz="2000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873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-1573009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sk-SK" dirty="0">
              <a:solidFill>
                <a:prstClr val="black"/>
              </a:solidFill>
              <a:latin typeface="Helvetic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3178" y="200973"/>
            <a:ext cx="9950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Evolution from initial (left) to final template (right, see King 2004)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78" y="700230"/>
            <a:ext cx="4393367" cy="61577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568" y="700231"/>
            <a:ext cx="4188716" cy="615777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680887" y="1052658"/>
            <a:ext cx="4936498" cy="455794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445027" y="1613123"/>
            <a:ext cx="4785867" cy="557882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39381" y="3258287"/>
            <a:ext cx="5091513" cy="1248862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155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556</TotalTime>
  <Words>1135</Words>
  <Application>Microsoft Macintosh PowerPoint</Application>
  <PresentationFormat>Widescreen</PresentationFormat>
  <Paragraphs>180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Franklin Gothic Book</vt:lpstr>
      <vt:lpstr>Helvetica</vt:lpstr>
      <vt:lpstr>Wingdings</vt:lpstr>
      <vt:lpstr>Arial</vt:lpstr>
      <vt:lpstr>Crop</vt:lpstr>
      <vt:lpstr>Template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Analysis</dc:title>
  <dc:creator>Lindebaum, Dirk</dc:creator>
  <cp:lastModifiedBy>Lindebaum, Dirk</cp:lastModifiedBy>
  <cp:revision>59</cp:revision>
  <dcterms:created xsi:type="dcterms:W3CDTF">2016-10-20T08:17:40Z</dcterms:created>
  <dcterms:modified xsi:type="dcterms:W3CDTF">2016-11-03T11:36:04Z</dcterms:modified>
</cp:coreProperties>
</file>

<file path=docProps/thumbnail.jpeg>
</file>